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saveSubsetFonts="1">
  <p:sldMasterIdLst>
    <p:sldMasterId id="2147483648" r:id="rId3"/>
  </p:sldMasterIdLst>
  <p:sldIdLst>
    <p:sldId id="256" r:id="rId4"/>
    <p:sldId id="257" r:id="rId5"/>
    <p:sldId id="258" r:id="rId6"/>
    <p:sldId id="259" r:id="rId7"/>
    <p:sldId id="260" r:id="rId8"/>
  </p:sldIdLst>
  <p:sldSz cx="12192000" cy="6858000"/>
  <p:notesSz cx="6858000" cy="9144000"/>
  <p:defaultTextStyle>
    <a:defPPr>
      <a:defRPr lang="en-US"/>
    </a:defPPr>
    <a:lvl1pPr algn="l" defTabSz="9144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B2C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3856"/>
    <p:restoredTop sz="94694"/>
  </p:normalViewPr>
  <p:slideViewPr>
    <p:cSldViewPr snapToGrid="0">
      <p:cViewPr varScale="1">
        <p:scale>
          <a:sx d="100" n="129"/>
          <a:sy d="100" n="129"/>
        </p:scale>
        <p:origin x="592" y="200"/>
      </p:cViewPr>
      <p:guideLst/>
    </p:cSldViewPr>
  </p:slideViewPr>
  <p:notesTextViewPr>
    <p:cViewPr>
      <p:scale>
        <a:sx d="1" n="1"/>
        <a:sy d="1" n="1"/>
      </p:scale>
      <p:origin x="0" y="0"/>
    </p:cViewPr>
  </p:notesTextViewPr>
  <p:gridSpacing cx="72008" cy="72008"/>
</p:viewPr>
</file>

<file path=ppt/_rels/presentation.xml.rels><?xml version="1.0" encoding="UTF-8"?><Relationships xmlns="http://schemas.openxmlformats.org/package/2006/relationships"><Relationship Id="rId4" Type="http://schemas.openxmlformats.org/officeDocument/2006/relationships/slide" Target="slides/slide1.xml" /><Relationship Id="rId5" Type="http://schemas.openxmlformats.org/officeDocument/2006/relationships/slide" Target="slides/slide2.xml" /><Relationship Id="rId6" Type="http://schemas.openxmlformats.org/officeDocument/2006/relationships/slide" Target="slides/slide3.xml" /><Relationship Id="rId7" Type="http://schemas.openxmlformats.org/officeDocument/2006/relationships/slide" Target="slides/slide4.xml" /><Relationship Id="rId8" Type="http://schemas.openxmlformats.org/officeDocument/2006/relationships/slide" Target="slides/slide5.xml" /><Relationship Id="rId12" Type="http://schemas.openxmlformats.org/officeDocument/2006/relationships/tableStyles" Target="tableStyles.xml" /><Relationship Id="rId3" Type="http://schemas.openxmlformats.org/officeDocument/2006/relationships/slideMaster" Target="slideMasters/slideMaster1.xml" /><Relationship Id="rId11" Type="http://schemas.openxmlformats.org/officeDocument/2006/relationships/theme" Target="theme/theme1.xml" /><Relationship Id="rId2" Type="http://schemas.openxmlformats.org/officeDocument/2006/relationships/customXml" Target="../customXml/item2.xml" /><Relationship Id="rId10" Type="http://schemas.openxmlformats.org/officeDocument/2006/relationships/viewProps" Target="viewProps.xml" /><Relationship Id="rId14" Type="http://schemas.microsoft.com/office/2015/10/relationships/revisionInfo" Target="revisionInfo.xml" /><Relationship Id="rId1" Type="http://schemas.openxmlformats.org/officeDocument/2006/relationships/customXml" Target="../customXml/item1.xml" /><Relationship Id="rId9" Type="http://schemas.openxmlformats.org/officeDocument/2006/relationships/presProps" Target="presProps.xml" /><Relationship Id="rId13" Type="http://schemas.microsoft.com/office/2016/11/relationships/changesInfo" Target="changesInfos/changesInfo1.xml" 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4BF14-5109-13E9-92CB-52713DB80E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rgbClr val="1B2C57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704436-B240-75B5-416E-3431811BA8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29AEF8-3564-4D2E-7E28-1141DBB87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B15A9E-7FC6-60FC-CC8D-EA059B2A6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  <p:pic>
        <p:nvPicPr>
          <p:cNvPr id="9" name="Picture 8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FB2B37CA-FE3C-7312-0CF9-10BE899F63D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751" y="136525"/>
            <a:ext cx="3399223" cy="9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5308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38CDC-3E97-66C8-98E8-063590220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A89C2D-2C07-C14C-982B-E3E7C38956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C10B33-6275-E8C8-A16B-D0A815A61D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F17149-6C3D-6471-6429-20B0BFDDE7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86084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075FA4A-5BCA-637C-58C4-B464D2A07E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3F525C-A19B-2DA4-BA5C-D0C886684D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8DE0E1-BD9B-F991-D068-B0BDE85B57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E4E58B-D966-F672-BF95-4AF45945B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42661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 wrap="square">
            <a:spAutoFit/>
          </a:bodyPr>
          <a:lstStyle>
            <a:lvl1pPr>
              <a:defRPr sz="4400">
                <a:solidFill>
                  <a:srgbClr val="1B2C57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36EB58-5767-A184-CE17-9D8A396141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720000"/>
            <a:ext cx="12192000" cy="545696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0DA986-181A-C483-F58A-7A3D8AA033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43D775-95EA-6A13-6762-8EA0EBDC6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14593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11BE9-F4F8-2D14-CAB6-A7AB9C73C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rgbClr val="1B2C57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415C00-0295-FF1F-4950-DDC184E9DE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4C0FDE-BCD7-EBAF-F1D8-D139D43F4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5743C7-20F3-5E10-CA6B-2743A04F8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03483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764D31-5E3B-8F65-88EC-5D4E91080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1B2C57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BAB2C-5701-3931-8593-FC53E2CFCB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2B65C1-B95F-1087-0723-A777DB0D92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2AD5F0-9526-C582-5313-CD418A9972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1F1823-064E-6FA5-72CA-CB411AC51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663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51F0D-46BF-E019-7ABE-2ED6B5D10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solidFill>
                  <a:srgbClr val="1B2C57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E94657-1B1C-44D5-0D20-05244089BE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B20DA8-4F82-1BC7-0C49-1DFB299535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47775EF-307E-B3C1-7357-584641D1D6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06C4FC-F742-BBFE-4B0A-8F053CAAA7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92231D0-AED6-8C89-C1EC-21B923DD0B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5B66BB9-A07E-94F6-46F5-0CD6445B2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42422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65F4C9-0A35-55CC-4728-774B9241E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1B2C57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AA4347-09D3-8942-FA0C-C6E44BDDC5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B807FC-39A4-C78A-D774-CE997B6E0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69250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338337-4A7A-AB92-B857-E9C42B63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6D3290-5894-8698-7A7A-5551C0902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28873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E4D32-A320-2486-F3F3-87F5EFA1E8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0D4E32-6FD2-C6C4-8A3E-A76B1E4651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582802-0D3B-FCAF-47CD-020DE8CE50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C57381-7673-FD02-2623-C9CE54E93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48B4A4-F141-131A-3B3B-FFCBF9E34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81829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4BC41-4626-D098-EE2D-F566C43E7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EE26B8-FBA6-0E83-6E1B-296F88B59FE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54B6ED-FDF1-D504-451E-719E155370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7FB7C5-3127-9D3D-BDA1-EFC33D7FF9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7C26EF-0B14-63C9-FC28-2AF99C49C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3777770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theme/theme1.xml" Type="http://schemas.openxmlformats.org/officeDocument/2006/relationships/theme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48D4057-0B2D-69C9-2E63-43C0124343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8568E4-BE54-E92D-71D2-C5E1E0621FE0}"/>
              </a:ext>
            </a:extLst>
          </p:cNvPr>
          <p:cNvSpPr>
            <a:spLocks noGrp="1"/>
          </p:cNvSpPr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  <a:endParaRPr dirty="0"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B8D562-DA0B-E13C-8248-FA5F1F719892}"/>
              </a:ext>
            </a:extLst>
          </p:cNvPr>
          <p:cNvSpPr>
            <a:spLocks noGrp="1"/>
          </p:cNvSpPr>
          <p:nvPr>
            <p:ph idx="3" sz="quarter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  <a:latin charset="0" panose="00000500000000000000" pitchFamily="2" typeface="Poppins"/>
                <a:cs charset="0" panose="00000500000000000000" pitchFamily="2" typeface="Poppins"/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493922-EB1C-97D7-D927-D455C1B8AE9D}"/>
              </a:ext>
            </a:extLst>
          </p:cNvPr>
          <p:cNvSpPr>
            <a:spLocks noGrp="1"/>
          </p:cNvSpPr>
          <p:nvPr>
            <p:ph idx="4" sz="quarter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  <a:latin charset="0" panose="00000500000000000000" pitchFamily="2" typeface="Poppins"/>
                <a:cs charset="0" panose="00000500000000000000" pitchFamily="2" typeface="Poppins"/>
              </a:defRPr>
            </a:lvl1pPr>
          </a:lstStyle>
          <a:p>
            <a:fld id="{CFA7E90D-62B7-4789-BD76-D6360EEFD970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088955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eaLnBrk="1" hangingPunct="1" latinLnBrk="0" rtl="0">
        <a:lnSpc>
          <a:spcPct val="90000"/>
        </a:lnSpc>
        <a:spcBef>
          <a:spcPct val="0"/>
        </a:spcBef>
        <a:buNone/>
        <a:defRPr kern="1200" sz="4400">
          <a:solidFill>
            <a:schemeClr val="tx1"/>
          </a:solidFill>
          <a:latin charset="0" panose="00000500000000000000" pitchFamily="2" typeface="Poppins"/>
          <a:ea typeface="+mj-ea"/>
          <a:cs charset="0" panose="00000500000000000000" pitchFamily="2" typeface="Poppins"/>
        </a:defRPr>
      </a:lvl1pPr>
    </p:titleStyle>
    <p:bodyStyle>
      <a:lvl1pPr algn="l" defTabSz="914400" eaLnBrk="1" hangingPunct="1" indent="-228600" latinLnBrk="0" marL="228600" rtl="0">
        <a:lnSpc>
          <a:spcPct val="90000"/>
        </a:lnSpc>
        <a:spcBef>
          <a:spcPts val="1000"/>
        </a:spcBef>
        <a:buFont charset="0" panose="020B0604020202020204" pitchFamily="34" typeface="Arial"/>
        <a:buChar char="•"/>
        <a:defRPr kern="1200" sz="2200">
          <a:solidFill>
            <a:schemeClr val="tx1"/>
          </a:solidFill>
          <a:latin charset="0" panose="00000500000000000000" pitchFamily="2" typeface="Poppins"/>
          <a:ea typeface="+mn-ea"/>
          <a:cs charset="0" panose="00000500000000000000" pitchFamily="2" typeface="Poppins"/>
        </a:defRPr>
      </a:lvl1pPr>
      <a:lvl2pPr algn="l" defTabSz="914400" eaLnBrk="1" hangingPunct="1" indent="-228600" latinLnBrk="0" marL="6858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2400">
          <a:solidFill>
            <a:schemeClr val="tx1"/>
          </a:solidFill>
          <a:latin charset="0" panose="00000500000000000000" pitchFamily="2" typeface="Poppins"/>
          <a:ea typeface="+mn-ea"/>
          <a:cs charset="0" panose="00000500000000000000" pitchFamily="2" typeface="Poppins"/>
        </a:defRPr>
      </a:lvl2pPr>
      <a:lvl3pPr algn="l" defTabSz="914400" eaLnBrk="1" hangingPunct="1" indent="-228600" latinLnBrk="0" marL="11430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2000">
          <a:solidFill>
            <a:schemeClr val="tx1"/>
          </a:solidFill>
          <a:latin charset="0" panose="00000500000000000000" pitchFamily="2" typeface="Poppins"/>
          <a:ea typeface="+mn-ea"/>
          <a:cs charset="0" panose="00000500000000000000" pitchFamily="2" typeface="Poppins"/>
        </a:defRPr>
      </a:lvl3pPr>
      <a:lvl4pPr algn="l" defTabSz="914400" eaLnBrk="1" hangingPunct="1" indent="-228600" latinLnBrk="0" marL="16002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charset="0" panose="00000500000000000000" pitchFamily="2" typeface="Poppins"/>
          <a:ea typeface="+mn-ea"/>
          <a:cs charset="0" panose="00000500000000000000" pitchFamily="2" typeface="Poppins"/>
        </a:defRPr>
      </a:lvl4pPr>
      <a:lvl5pPr algn="l" defTabSz="914400" eaLnBrk="1" hangingPunct="1" indent="-228600" latinLnBrk="0" marL="20574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charset="0" panose="00000500000000000000" pitchFamily="2" typeface="Poppins"/>
          <a:ea typeface="+mn-ea"/>
          <a:cs charset="0" panose="00000500000000000000" pitchFamily="2" typeface="Poppins"/>
        </a:defRPr>
      </a:lvl5pPr>
      <a:lvl6pPr algn="l" defTabSz="914400" eaLnBrk="1" hangingPunct="1" indent="-228600" latinLnBrk="0" marL="25146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indent="-228600" latinLnBrk="0" marL="29718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indent="-228600" latinLnBrk="0" marL="34290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indent="-228600" latinLnBrk="0" marL="38862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914400" eaLnBrk="1" hangingPunct="1" latinLnBrk="0" marL="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latinLnBrk="0" marL="4572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latinLnBrk="0" marL="9144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latinLnBrk="0" marL="13716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latinLnBrk="0" marL="18288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latinLnBrk="0" marL="22860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latinLnBrk="0" marL="27432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latinLnBrk="0" marL="32004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latinLnBrk="0" marL="36576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j.a.ford@qmul.ac.uk" TargetMode="Externa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0.pn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1.pn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2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4BF14-5109-13E9-92CB-52713DB80E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Primary Care Equity Datapack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704436-B240-75B5-416E-3431811BA85D}"/>
              </a:ext>
            </a:extLst>
          </p:cNvPr>
          <p:cNvSpPr>
            <a:spLocks noGrp="1"/>
          </p:cNvSpPr>
          <p:nvPr>
            <p:ph idx="1" type="subTitle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Data from latest period for Cornwall and the Isles of Scilly</a:t>
            </a:r>
            <a:br/>
            <a:br/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36EB58-5767-A184-CE17-9D8A396141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Primary care (in contrast to specialty care) is associated with a more equitable distribution of health in populations.</a:t>
            </a:r>
          </a:p>
          <a:p>
            <a:pPr lvl="0"/>
            <a:r>
              <a:rPr/>
              <a:t>A key role of commissioners is to ensure the equitable distribution of resources across the system.</a:t>
            </a:r>
          </a:p>
          <a:p>
            <a:pPr lvl="0"/>
            <a:r>
              <a:rPr/>
              <a:t>We present the latest NHS primary care data, using Index of Multiple Deprivation (IMD) to examine inequalities in patient health determinants and outcomes, according the following categories:</a:t>
            </a:r>
          </a:p>
          <a:p>
            <a:pPr lvl="1"/>
            <a:r>
              <a:rPr/>
              <a:t>Resources (supply): Payments, Workforce</a:t>
            </a:r>
          </a:p>
          <a:p>
            <a:pPr lvl="1"/>
            <a:r>
              <a:rPr/>
              <a:t>Population (demand): Disease prevalence, Health-related behaviours</a:t>
            </a:r>
          </a:p>
          <a:p>
            <a:pPr lvl="1"/>
            <a:r>
              <a:rPr/>
              <a:t>Service quality: QOF achievement</a:t>
            </a:r>
          </a:p>
          <a:p>
            <a:pPr lvl="1"/>
            <a:r>
              <a:rPr/>
              <a:t>Access: Patient experience, Appointments</a:t>
            </a:r>
          </a:p>
          <a:p>
            <a:pPr lvl="1"/>
            <a:r>
              <a:rPr/>
              <a:t>Impact on secondary care: Emergency admissions, A&amp;E attendances</a:t>
            </a:r>
          </a:p>
          <a:p>
            <a:pPr lvl="0"/>
            <a:r>
              <a:rPr/>
              <a:t>For further information or to discuss the results, please contact </a:t>
            </a:r>
            <a:r>
              <a:rPr>
                <a:hlinkClick r:id="rId2"/>
              </a:rPr>
              <a:t>Dr John Ford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Inequality in Life Expectancy</a:t>
            </a:r>
          </a:p>
        </p:txBody>
      </p:sp>
      <p:pic>
        <p:nvPicPr>
          <p:cNvPr descr="ICB%20Reports/Cornwall%20and%20the%20Isles%20of%20Scilly_files/figure-pptx/life%20expectancy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1739900"/>
            <a:ext cx="1219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Inequality in NHS Payments</a:t>
            </a:r>
          </a:p>
        </p:txBody>
      </p:sp>
      <p:pic>
        <p:nvPicPr>
          <p:cNvPr descr="ICB%20Reports/Cornwall%20and%20the%20Isles%20of%20Scilly_files/figure-pptx/payments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1739900"/>
            <a:ext cx="1219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Inequality in Workforce</a:t>
            </a:r>
          </a:p>
        </p:txBody>
      </p:sp>
      <p:pic>
        <p:nvPicPr>
          <p:cNvPr descr="ICB%20Reports/Cornwall%20and%20the%20Isles%20of%20Scilly_files/figure-pptx/workforce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1739900"/>
            <a:ext cx="1219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229</Words>
  <Application>Microsoft Macintosh PowerPoint</Application>
  <PresentationFormat>Widescreen</PresentationFormat>
  <Paragraphs>19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Poppins</vt:lpstr>
      <vt:lpstr>Office Theme</vt:lpstr>
      <vt:lpstr>Primary Care Equity Datapack</vt:lpstr>
      <vt:lpstr>Introduction</vt:lpstr>
      <vt:lpstr>Inequality gap in primary care workforce in England</vt:lpstr>
      <vt:lpstr>Inequality gap in primary care appointments in England</vt:lpstr>
      <vt:lpstr>Inequality gap in primary care payments in England</vt:lpstr>
      <vt:lpstr>Inequality gap in patient experience and practice ratings in England</vt:lpstr>
      <vt:lpstr>Inequality gap in service quality in England</vt:lpstr>
      <vt:lpstr>Inequality gap in secondary care impacts in England</vt:lpstr>
      <vt:lpstr>Inequality gap in disease prevalence in England</vt:lpstr>
      <vt:lpstr>Inequality gap in health-related behaviours in England</vt:lpstr>
      <vt:lpstr>Acknowledgements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Primary Care Equity Datapack</dc:title>
  <dc:creator/>
  <cp:keywords/>
  <dcterms:created xsi:type="dcterms:W3CDTF">2024-10-22T18:36:58Z</dcterms:created>
  <dcterms:modified xsi:type="dcterms:W3CDTF">2024-10-22T18:36:58Z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font-family">
    <vt:lpwstr>Poppins</vt:lpwstr>
  </property>
  <property fmtid="{D5CDD505-2E9C-101B-9397-08002B2CF9AE}" pid="3" name="output">
    <vt:lpwstr/>
  </property>
  <property fmtid="{D5CDD505-2E9C-101B-9397-08002B2CF9AE}" pid="4" name="params">
    <vt:lpwstr/>
  </property>
  <property fmtid="{D5CDD505-2E9C-101B-9397-08002B2CF9AE}" pid="5" name="subtitle">
    <vt:lpwstr>Data from latest period for Cornwall and the Isles of Scilly</vt:lpwstr>
  </property>
</Properties>
</file>